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46"/>
  </p:notesMasterIdLst>
  <p:sldIdLst>
    <p:sldId id="256" r:id="rId2"/>
    <p:sldId id="257" r:id="rId3"/>
    <p:sldId id="321" r:id="rId4"/>
    <p:sldId id="345" r:id="rId5"/>
    <p:sldId id="322" r:id="rId6"/>
    <p:sldId id="332" r:id="rId7"/>
    <p:sldId id="333" r:id="rId8"/>
    <p:sldId id="334" r:id="rId9"/>
    <p:sldId id="335" r:id="rId10"/>
    <p:sldId id="325" r:id="rId11"/>
    <p:sldId id="326" r:id="rId12"/>
    <p:sldId id="327" r:id="rId13"/>
    <p:sldId id="319" r:id="rId14"/>
    <p:sldId id="259" r:id="rId15"/>
    <p:sldId id="258" r:id="rId16"/>
    <p:sldId id="339" r:id="rId17"/>
    <p:sldId id="342" r:id="rId18"/>
    <p:sldId id="320" r:id="rId19"/>
    <p:sldId id="341" r:id="rId20"/>
    <p:sldId id="262" r:id="rId21"/>
    <p:sldId id="343" r:id="rId22"/>
    <p:sldId id="340" r:id="rId23"/>
    <p:sldId id="261" r:id="rId24"/>
    <p:sldId id="263" r:id="rId25"/>
    <p:sldId id="264" r:id="rId26"/>
    <p:sldId id="265" r:id="rId27"/>
    <p:sldId id="266" r:id="rId28"/>
    <p:sldId id="267" r:id="rId29"/>
    <p:sldId id="337" r:id="rId30"/>
    <p:sldId id="336" r:id="rId31"/>
    <p:sldId id="338" r:id="rId32"/>
    <p:sldId id="344" r:id="rId33"/>
    <p:sldId id="268" r:id="rId34"/>
    <p:sldId id="269" r:id="rId35"/>
    <p:sldId id="270" r:id="rId36"/>
    <p:sldId id="271" r:id="rId37"/>
    <p:sldId id="272" r:id="rId38"/>
    <p:sldId id="273" r:id="rId39"/>
    <p:sldId id="274" r:id="rId40"/>
    <p:sldId id="275" r:id="rId41"/>
    <p:sldId id="276" r:id="rId42"/>
    <p:sldId id="346" r:id="rId43"/>
    <p:sldId id="347" r:id="rId44"/>
    <p:sldId id="331" r:id="rId4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5"/>
  </p:normalViewPr>
  <p:slideViewPr>
    <p:cSldViewPr snapToGrid="0">
      <p:cViewPr>
        <p:scale>
          <a:sx n="100" d="100"/>
          <a:sy n="100" d="100"/>
        </p:scale>
        <p:origin x="14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7A313-1B11-864C-A35A-D86BF5175844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725D67-CF29-394B-9C11-F809018DEC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6356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25D67-CF29-394B-9C11-F809018DEC9D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2083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725D67-CF29-394B-9C11-F809018DEC9D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9961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4AB573-DC0A-1D45-F1C7-C50A1538F4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EFAFDD0-25BC-7E60-E501-552F7D52B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D39BDE-F9F0-BB84-A8E9-8265455A4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F973BD-6EEF-DB8C-AE10-8AF1D2BD5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1C08FA5-AA11-0548-035A-C9311D36E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5243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B0A0C4-E75B-A095-30A5-2D5B30398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4407D0D-0E95-A502-17F3-1164AAA56A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019238-2F90-EC8F-CCD6-A0DD42166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C18409B-1E56-F2E2-9EDC-B06E5971D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FFBE70-217D-A741-AD5F-4C9A6CDEB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0576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6AE984A-18D5-2AF3-D659-0090E65315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FE8680F-0B00-56E8-BD68-3C4FDD7256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65A8841-3227-85B9-FEA4-56D85265B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1120F76-55A9-5EB6-3495-4D0E023D0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AD7DDE1-79F4-4A21-D68E-19AD37D62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434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80ACAF-1ACE-5A79-53FC-BE8738AB1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151251-1204-5015-6A12-F5897E578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6B3E11-3AA1-DFD1-609D-B1E11DC00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BA43EB0-17AD-A0F7-D139-1188C25E0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4D7EA9D-725A-634C-A9DE-B4F0B228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065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30B115-06F2-F362-9B17-38644DAEB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61F85A-89BD-8E4B-8D76-07112E181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98F277-07C7-8077-CDCE-DE88309E7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AEC3D04-6547-7C34-69DF-0744C12B7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ED0E40-79D9-4351-19ED-A415A16D1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9981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BAA89D-86B3-8EB1-3695-5C683244F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EC9E38C-98EA-D6A4-742F-F26E5035B0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A28E6D4-C310-8657-58FD-61E9BD404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5FEDE7F-6DE2-38CA-B33F-982FBC637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85FCCA7-C787-0516-6114-F4BE13E4C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4FB1CE3-4832-AB32-5DB9-505E803C9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453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EC75CC-A7C6-A916-7618-5F5E94838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403830C-410F-F8E7-8ADE-54367F7E1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A116900-76F1-55B5-05A3-FA572761DE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F6CCB41-38EE-BE3A-32A4-448CA6ED2D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861D0FB-16FA-4EF1-8B4B-B0E5FEA3D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1FA8D79-04A0-AF9F-DA70-E229778E8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41E176A-25CD-18AC-59F5-BD0467D5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218403A-DCE9-2F95-EB83-9B4E29381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9748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FDA967-86FA-1960-B9A1-3AAC4A69E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2D0EF89-4E80-36A9-F505-27E85D2C3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2B50A92-63BF-764C-903C-E4C6CEB16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7692823-2BC9-E097-A7AA-649B56ECA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637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E57AA00-1E1D-016C-8B0D-DB8EF4261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5C3C1DA-7997-4B84-7429-0A8B1BD94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EBE87CC-AC8E-6DF2-DFF3-1757F7C4C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7875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DE2A9A-5693-5E51-A30D-82D07C4EC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A36779-6D6C-F45D-C6C9-5D03DB67A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7819E3A-EE81-32D8-DBAE-5151BF3D0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83A71DF-F48C-2CF7-C4EA-7CDE0B017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DC1BD69-70BE-5AB2-0F47-31D3B0CF9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52D89A7-7ED1-E14D-362B-54C2CEF37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1964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AF43B2-4485-DD42-D32C-70A1D4E62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252D51C-5EE5-F2E9-25E7-A6B2E1B49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6D203EB-527A-357C-C15F-53C131807A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4B235F4-4E01-8B5A-9736-17409CC72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1FF9B65-CAAA-BEE0-4182-3699D69D1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0B1BD4-06B2-D9A9-F72C-11D3D1103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6479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58B796D-D3EB-E7E2-66B9-AC73DBFE7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C05253E-A4A2-D7B0-9DD5-343351706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B0DB19-5075-6797-38B1-1CD453C520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67830-8387-3E46-A079-7FCF5C0D6931}" type="datetimeFigureOut">
              <a:rPr lang="fr-FR" smtClean="0"/>
              <a:t>25/01/2023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05D3C9-2D71-71FA-530C-C5647F83FE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CCC02D-0D18-ED8C-F243-88C4067B4E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EDCE8-6ADF-7E4E-A27F-9E2F623E00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0641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616AED-51D7-B1EF-C9E2-2D8E7A3B5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5915"/>
            <a:ext cx="9144000" cy="1120775"/>
          </a:xfrm>
        </p:spPr>
        <p:txBody>
          <a:bodyPr>
            <a:normAutofit/>
          </a:bodyPr>
          <a:lstStyle/>
          <a:p>
            <a:r>
              <a:rPr lang="fr-FR" b="1" i="1" u="sng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BODONI 72 SMALLCAPS BOOK" pitchFamily="2" charset="0"/>
                <a:ea typeface="Brush Script MT" panose="03060802040406070304" pitchFamily="66" charset="-122"/>
                <a:cs typeface="APPLE CHANCERY" panose="03020702040506060504" pitchFamily="66" charset="-79"/>
              </a:rPr>
              <a:t>Projet Final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9104278-E563-A517-A6C2-0416F59A9B91}"/>
              </a:ext>
            </a:extLst>
          </p:cNvPr>
          <p:cNvSpPr txBox="1"/>
          <p:nvPr/>
        </p:nvSpPr>
        <p:spPr>
          <a:xfrm>
            <a:off x="2029968" y="2843784"/>
            <a:ext cx="81320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8800" b="1" i="1" u="sng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BODONI 72 SMALLCAPS BOOK" pitchFamily="2" charset="0"/>
                <a:ea typeface="Brush Script MT" panose="03060802040406070304" pitchFamily="66" charset="-122"/>
                <a:cs typeface="Brush Script MT" panose="03060802040406070304" pitchFamily="66" charset="-122"/>
              </a:rPr>
              <a:t>Real World App</a:t>
            </a:r>
            <a:endParaRPr lang="fr-FR" sz="8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BODONI 72 SMALLCAPS BOO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474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94824A-5946-37D0-4328-AF96C2AA5E15}"/>
              </a:ext>
            </a:extLst>
          </p:cNvPr>
          <p:cNvSpPr/>
          <p:nvPr/>
        </p:nvSpPr>
        <p:spPr>
          <a:xfrm>
            <a:off x="1613928" y="238309"/>
            <a:ext cx="896414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600" b="1" i="1" u="sng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Avantage de la solution d’automatisation</a:t>
            </a:r>
            <a:endParaRPr lang="fr-FR" sz="36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B8C2585-A8BF-C1DE-D10C-E2156ED37438}"/>
              </a:ext>
            </a:extLst>
          </p:cNvPr>
          <p:cNvSpPr txBox="1"/>
          <p:nvPr/>
        </p:nvSpPr>
        <p:spPr>
          <a:xfrm>
            <a:off x="597408" y="1316736"/>
            <a:ext cx="8345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Les tests automatisés sur les sites Web sont importants pour plusieurs raisons: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C54E979-BD0A-31D5-BC85-B11F35C5009C}"/>
              </a:ext>
            </a:extLst>
          </p:cNvPr>
          <p:cNvSpPr txBox="1"/>
          <p:nvPr/>
        </p:nvSpPr>
        <p:spPr>
          <a:xfrm>
            <a:off x="853437" y="2340402"/>
            <a:ext cx="4430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Amélioration de la qualité du site web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C9A3C9B-AFE2-E092-FDD7-AAA3E4D3849A}"/>
              </a:ext>
            </a:extLst>
          </p:cNvPr>
          <p:cNvSpPr txBox="1"/>
          <p:nvPr/>
        </p:nvSpPr>
        <p:spPr>
          <a:xfrm>
            <a:off x="853437" y="3037572"/>
            <a:ext cx="1982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Gain de temps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22704A0-830A-13D2-7604-320363E7B20C}"/>
              </a:ext>
            </a:extLst>
          </p:cNvPr>
          <p:cNvSpPr txBox="1"/>
          <p:nvPr/>
        </p:nvSpPr>
        <p:spPr>
          <a:xfrm>
            <a:off x="853437" y="3737226"/>
            <a:ext cx="12992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Fiabilité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9675290-1102-B765-AC1D-CF92A2F62346}"/>
              </a:ext>
            </a:extLst>
          </p:cNvPr>
          <p:cNvSpPr txBox="1"/>
          <p:nvPr/>
        </p:nvSpPr>
        <p:spPr>
          <a:xfrm>
            <a:off x="853438" y="4439190"/>
            <a:ext cx="33063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Assurance de la conformité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EB3DF51-086C-EA88-652C-81808053DB2C}"/>
              </a:ext>
            </a:extLst>
          </p:cNvPr>
          <p:cNvSpPr txBox="1"/>
          <p:nvPr/>
        </p:nvSpPr>
        <p:spPr>
          <a:xfrm>
            <a:off x="853439" y="5141154"/>
            <a:ext cx="2947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Facilité de maintenance</a:t>
            </a:r>
          </a:p>
        </p:txBody>
      </p:sp>
    </p:spTree>
    <p:extLst>
      <p:ext uri="{BB962C8B-B14F-4D97-AF65-F5344CB8AC3E}">
        <p14:creationId xmlns:p14="http://schemas.microsoft.com/office/powerpoint/2010/main" val="19582190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E5C6BB-EDC6-69D7-3DA4-FC1F46F286F2}"/>
              </a:ext>
            </a:extLst>
          </p:cNvPr>
          <p:cNvSpPr/>
          <p:nvPr/>
        </p:nvSpPr>
        <p:spPr>
          <a:xfrm>
            <a:off x="0" y="238309"/>
            <a:ext cx="1219200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600" b="1" i="1" u="sng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Packs de tests automatiques répartis en typologie</a:t>
            </a:r>
            <a:endParaRPr lang="fr-FR" sz="36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340713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70578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49E5C6-51FE-156C-8114-62C6B35E7AD3}"/>
              </a:ext>
            </a:extLst>
          </p:cNvPr>
          <p:cNvSpPr/>
          <p:nvPr/>
        </p:nvSpPr>
        <p:spPr>
          <a:xfrm>
            <a:off x="4783855" y="2662679"/>
            <a:ext cx="1153650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7200" b="1" i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C2CE4FC-4E24-638C-AFC1-826C542A3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786" y="2837394"/>
            <a:ext cx="3194933" cy="106497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F80A46C-284C-4406-0D3A-47BB837E7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640" y="2837394"/>
            <a:ext cx="4973364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256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49E5C6-51FE-156C-8114-62C6B35E7AD3}"/>
              </a:ext>
            </a:extLst>
          </p:cNvPr>
          <p:cNvSpPr/>
          <p:nvPr/>
        </p:nvSpPr>
        <p:spPr>
          <a:xfrm>
            <a:off x="3560369" y="427011"/>
            <a:ext cx="507126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i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Pourquoi automatiser?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C1266F9-8A89-DC39-4F1D-213D15391870}"/>
              </a:ext>
            </a:extLst>
          </p:cNvPr>
          <p:cNvSpPr txBox="1"/>
          <p:nvPr/>
        </p:nvSpPr>
        <p:spPr>
          <a:xfrm>
            <a:off x="816864" y="1678031"/>
            <a:ext cx="73856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Permet d’accélérer la mise en production d’applications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2B536B7-41A0-A063-843E-3F0EA4E796F2}"/>
              </a:ext>
            </a:extLst>
          </p:cNvPr>
          <p:cNvSpPr txBox="1"/>
          <p:nvPr/>
        </p:nvSpPr>
        <p:spPr>
          <a:xfrm>
            <a:off x="816864" y="2504633"/>
            <a:ext cx="4939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Permet de vérifier la non régression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4BCF940-76CE-066D-7D97-3DD14FDA1B70}"/>
              </a:ext>
            </a:extLst>
          </p:cNvPr>
          <p:cNvSpPr txBox="1"/>
          <p:nvPr/>
        </p:nvSpPr>
        <p:spPr>
          <a:xfrm>
            <a:off x="816864" y="3331235"/>
            <a:ext cx="4503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Améliore la couverture des tests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4CFA3AF-F3D0-06EC-A260-84B5B28A17BD}"/>
              </a:ext>
            </a:extLst>
          </p:cNvPr>
          <p:cNvSpPr txBox="1"/>
          <p:nvPr/>
        </p:nvSpPr>
        <p:spPr>
          <a:xfrm>
            <a:off x="816864" y="4157837"/>
            <a:ext cx="5645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Permet de gagner du temps et de l’argent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C9E6331-C016-92CD-AAF7-23C0B79B40C7}"/>
              </a:ext>
            </a:extLst>
          </p:cNvPr>
          <p:cNvSpPr txBox="1"/>
          <p:nvPr/>
        </p:nvSpPr>
        <p:spPr>
          <a:xfrm>
            <a:off x="816864" y="4984439"/>
            <a:ext cx="7459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Permet de tester avec plus de précision et de cohérence</a:t>
            </a:r>
          </a:p>
        </p:txBody>
      </p:sp>
    </p:spTree>
    <p:extLst>
      <p:ext uri="{BB962C8B-B14F-4D97-AF65-F5344CB8AC3E}">
        <p14:creationId xmlns:p14="http://schemas.microsoft.com/office/powerpoint/2010/main" val="2345312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A07A79E6-832D-A99A-E831-8BA0E3FF89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0513555"/>
              </p:ext>
            </p:extLst>
          </p:nvPr>
        </p:nvGraphicFramePr>
        <p:xfrm>
          <a:off x="957072" y="1188720"/>
          <a:ext cx="10277856" cy="359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77856">
                  <a:extLst>
                    <a:ext uri="{9D8B030D-6E8A-4147-A177-3AD203B41FA5}">
                      <a16:colId xmlns:a16="http://schemas.microsoft.com/office/drawing/2014/main" val="13369840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2400" dirty="0"/>
                        <a:t>Avantages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825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Open Source et totalement gratuit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Bénéficie d’une très grande communauté dans le monde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Outil flexible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Possibilité de paramétrer des fonctions et de les appeler dans le script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Toute nouvelle architecture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Tests et développement se font simultanément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Fonctionne peu importe le Framework JavaScript (</a:t>
                      </a:r>
                      <a:r>
                        <a:rPr lang="fr-FR" sz="2000" dirty="0" err="1"/>
                        <a:t>React</a:t>
                      </a:r>
                      <a:r>
                        <a:rPr lang="fr-FR" sz="2000" dirty="0"/>
                        <a:t> </a:t>
                      </a:r>
                      <a:r>
                        <a:rPr lang="fr-FR" sz="2000" dirty="0" err="1"/>
                        <a:t>Js</a:t>
                      </a:r>
                      <a:r>
                        <a:rPr lang="fr-FR" sz="2000" dirty="0"/>
                        <a:t>, </a:t>
                      </a:r>
                      <a:r>
                        <a:rPr lang="fr-FR" sz="2000" dirty="0" err="1"/>
                        <a:t>Angular</a:t>
                      </a:r>
                      <a:r>
                        <a:rPr lang="fr-FR" sz="2000" dirty="0"/>
                        <a:t>, Vue </a:t>
                      </a:r>
                      <a:r>
                        <a:rPr lang="fr-FR" sz="2000" dirty="0" err="1"/>
                        <a:t>Js</a:t>
                      </a:r>
                      <a:r>
                        <a:rPr lang="fr-FR" sz="2000" dirty="0"/>
                        <a:t>)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S’intègre à n’importe quel fournisseur d’intégration continue (Jenkins, </a:t>
                      </a:r>
                      <a:r>
                        <a:rPr lang="fr-FR" sz="2000" dirty="0" err="1"/>
                        <a:t>Gitlab</a:t>
                      </a:r>
                      <a:r>
                        <a:rPr lang="fr-FR" sz="2000" dirty="0"/>
                        <a:t>, </a:t>
                      </a:r>
                      <a:r>
                        <a:rPr lang="fr-FR" sz="2000" dirty="0" err="1"/>
                        <a:t>Github</a:t>
                      </a:r>
                      <a:r>
                        <a:rPr lang="fr-FR" sz="2000" dirty="0"/>
                        <a:t>…)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N’utilise pas de driver comme </a:t>
                      </a:r>
                      <a:r>
                        <a:rPr lang="fr-FR" sz="2000" dirty="0" err="1"/>
                        <a:t>Selenium</a:t>
                      </a:r>
                      <a:endParaRPr lang="fr-FR" sz="2000" dirty="0"/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Capture d’écran automatique en cas d’échec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21849"/>
                  </a:ext>
                </a:extLst>
              </a:tr>
            </a:tbl>
          </a:graphicData>
        </a:graphic>
      </p:graphicFrame>
      <p:sp>
        <p:nvSpPr>
          <p:cNvPr id="4" name="ZoneTexte 3">
            <a:extLst>
              <a:ext uri="{FF2B5EF4-FFF2-40B4-BE49-F238E27FC236}">
                <a16:creationId xmlns:a16="http://schemas.microsoft.com/office/drawing/2014/main" id="{27CE70E4-4ABA-3234-59AD-28A578F2B789}"/>
              </a:ext>
            </a:extLst>
          </p:cNvPr>
          <p:cNvSpPr txBox="1"/>
          <p:nvPr/>
        </p:nvSpPr>
        <p:spPr>
          <a:xfrm>
            <a:off x="4072128" y="420624"/>
            <a:ext cx="3864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i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Cypress</a:t>
            </a:r>
            <a:endParaRPr lang="fr-FR" sz="3200" b="1" i="1" dirty="0"/>
          </a:p>
        </p:txBody>
      </p:sp>
      <p:graphicFrame>
        <p:nvGraphicFramePr>
          <p:cNvPr id="5" name="Tableau 5">
            <a:extLst>
              <a:ext uri="{FF2B5EF4-FFF2-40B4-BE49-F238E27FC236}">
                <a16:creationId xmlns:a16="http://schemas.microsoft.com/office/drawing/2014/main" id="{25A47DDD-959B-73AC-3AE8-FA7154C737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0236842"/>
              </p:ext>
            </p:extLst>
          </p:nvPr>
        </p:nvGraphicFramePr>
        <p:xfrm>
          <a:off x="957072" y="4968681"/>
          <a:ext cx="10277856" cy="176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77856">
                  <a:extLst>
                    <a:ext uri="{9D8B030D-6E8A-4147-A177-3AD203B41FA5}">
                      <a16:colId xmlns:a16="http://schemas.microsoft.com/office/drawing/2014/main" val="2562902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2400" dirty="0"/>
                        <a:t>Inconvénients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269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Nécessite un ordinateur puissant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Prend énormément de RAM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Ne supporte que du JavaScript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Vidéo disponible uniquement avec le cloud </a:t>
                      </a:r>
                      <a:r>
                        <a:rPr lang="fr-FR" sz="2000" dirty="0" err="1"/>
                        <a:t>cypress</a:t>
                      </a:r>
                      <a:r>
                        <a:rPr lang="fr-FR" sz="2000" dirty="0"/>
                        <a:t> (payant)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900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89087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A6B3CF25-23ED-929B-DE0E-DE86D7BA7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0" y="141395"/>
            <a:ext cx="11823700" cy="657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270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4CB17C5-F0CE-208F-67C9-767E6317B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" y="224154"/>
            <a:ext cx="11950700" cy="640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009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A07A79E6-832D-A99A-E831-8BA0E3FF89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838198"/>
              </p:ext>
            </p:extLst>
          </p:nvPr>
        </p:nvGraphicFramePr>
        <p:xfrm>
          <a:off x="1042416" y="1343660"/>
          <a:ext cx="10107168" cy="359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07168">
                  <a:extLst>
                    <a:ext uri="{9D8B030D-6E8A-4147-A177-3AD203B41FA5}">
                      <a16:colId xmlns:a16="http://schemas.microsoft.com/office/drawing/2014/main" val="13369840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2400" dirty="0"/>
                        <a:t>Avantages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825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Outil simple d’utilisation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Open source et totalement gratuit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Exécution rapide des scripts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Supporte plusieurs langages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Exécute les cas de tests directement dans le navigateur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Ouvre un rapport de test s’il y a une erreur et peut donner directement les points à modifier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Possibilité de voir le </a:t>
                      </a:r>
                      <a:r>
                        <a:rPr lang="fr-FR" sz="2000" dirty="0" err="1"/>
                        <a:t>debug</a:t>
                      </a:r>
                      <a:r>
                        <a:rPr lang="fr-FR" sz="2000" dirty="0"/>
                        <a:t> en direct (et faire le test point par point)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Capture d’écran automatique en cas d’échec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Vidéo de chaque test lancé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En cas d’erreur, il est plus facile à debugger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621849"/>
                  </a:ext>
                </a:extLst>
              </a:tr>
            </a:tbl>
          </a:graphicData>
        </a:graphic>
      </p:graphicFrame>
      <p:sp>
        <p:nvSpPr>
          <p:cNvPr id="4" name="ZoneTexte 3">
            <a:extLst>
              <a:ext uri="{FF2B5EF4-FFF2-40B4-BE49-F238E27FC236}">
                <a16:creationId xmlns:a16="http://schemas.microsoft.com/office/drawing/2014/main" id="{27CE70E4-4ABA-3234-59AD-28A578F2B789}"/>
              </a:ext>
            </a:extLst>
          </p:cNvPr>
          <p:cNvSpPr txBox="1"/>
          <p:nvPr/>
        </p:nvSpPr>
        <p:spPr>
          <a:xfrm>
            <a:off x="4072128" y="420624"/>
            <a:ext cx="3864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i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Playwright</a:t>
            </a:r>
            <a:endParaRPr lang="fr-FR" sz="3200" b="1" i="1" dirty="0"/>
          </a:p>
        </p:txBody>
      </p:sp>
      <p:graphicFrame>
        <p:nvGraphicFramePr>
          <p:cNvPr id="3" name="Tableau 4">
            <a:extLst>
              <a:ext uri="{FF2B5EF4-FFF2-40B4-BE49-F238E27FC236}">
                <a16:creationId xmlns:a16="http://schemas.microsoft.com/office/drawing/2014/main" id="{5285AC06-36C1-07D7-2599-43A82D61C5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56493"/>
              </p:ext>
            </p:extLst>
          </p:nvPr>
        </p:nvGraphicFramePr>
        <p:xfrm>
          <a:off x="1042416" y="5072888"/>
          <a:ext cx="10107168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07168">
                  <a:extLst>
                    <a:ext uri="{9D8B030D-6E8A-4147-A177-3AD203B41FA5}">
                      <a16:colId xmlns:a16="http://schemas.microsoft.com/office/drawing/2014/main" val="24967329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2400" dirty="0"/>
                        <a:t>Inconvénients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412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Documentation assez confuse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Méthode de requêtes pas assez élaboré</a:t>
                      </a:r>
                    </a:p>
                    <a:p>
                      <a:pPr marL="285750" indent="-285750" algn="l">
                        <a:buFont typeface="Courier New" panose="02070309020205020404" pitchFamily="49" charset="0"/>
                        <a:buChar char="o"/>
                      </a:pPr>
                      <a:r>
                        <a:rPr lang="fr-FR" sz="2000" dirty="0"/>
                        <a:t>Support de la communauté limité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050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704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B605755-5C86-865B-DC31-D6DF45FAD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57" y="365759"/>
            <a:ext cx="11574486" cy="636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7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90ECC15E-E302-48E0-3962-86DB5EAFF8F6}"/>
              </a:ext>
            </a:extLst>
          </p:cNvPr>
          <p:cNvSpPr txBox="1"/>
          <p:nvPr/>
        </p:nvSpPr>
        <p:spPr>
          <a:xfrm>
            <a:off x="837184" y="1613265"/>
            <a:ext cx="10619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Planification et amélioration de la qualité du système d’information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173011-E151-152E-7DA2-C3A98B2B8974}"/>
              </a:ext>
            </a:extLst>
          </p:cNvPr>
          <p:cNvSpPr/>
          <p:nvPr/>
        </p:nvSpPr>
        <p:spPr>
          <a:xfrm>
            <a:off x="4544132" y="335845"/>
            <a:ext cx="31037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i="1" u="sng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Sommaire</a:t>
            </a:r>
            <a:endParaRPr lang="fr-FR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AFA99C5-4C4F-18C0-4A68-0FCDFE767FF0}"/>
              </a:ext>
            </a:extLst>
          </p:cNvPr>
          <p:cNvSpPr txBox="1"/>
          <p:nvPr/>
        </p:nvSpPr>
        <p:spPr>
          <a:xfrm>
            <a:off x="837184" y="2218510"/>
            <a:ext cx="65746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Partitionnement de l’application en domaines fonctionnels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779FFD0-5661-1C7F-5C5B-62F40C0D8F1F}"/>
              </a:ext>
            </a:extLst>
          </p:cNvPr>
          <p:cNvSpPr txBox="1"/>
          <p:nvPr/>
        </p:nvSpPr>
        <p:spPr>
          <a:xfrm>
            <a:off x="837184" y="2823755"/>
            <a:ext cx="67255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Rédaction de cas de tests sur l’outil de gestion de tickets Jira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F0F9D80-329E-A653-8E12-98CF00EF71AC}"/>
              </a:ext>
            </a:extLst>
          </p:cNvPr>
          <p:cNvSpPr txBox="1"/>
          <p:nvPr/>
        </p:nvSpPr>
        <p:spPr>
          <a:xfrm>
            <a:off x="837184" y="3429000"/>
            <a:ext cx="4725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Avantage de la solution d’automatisation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8DE26FD-F876-1761-1139-413FA67BF59E}"/>
              </a:ext>
            </a:extLst>
          </p:cNvPr>
          <p:cNvSpPr txBox="1"/>
          <p:nvPr/>
        </p:nvSpPr>
        <p:spPr>
          <a:xfrm>
            <a:off x="837184" y="4034245"/>
            <a:ext cx="56483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Packs de tests automatiques répartis en typologie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CBDBDF37-F79D-588B-3F08-EAA5E69E8ACC}"/>
              </a:ext>
            </a:extLst>
          </p:cNvPr>
          <p:cNvSpPr txBox="1"/>
          <p:nvPr/>
        </p:nvSpPr>
        <p:spPr>
          <a:xfrm>
            <a:off x="837184" y="4640521"/>
            <a:ext cx="27529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 err="1"/>
              <a:t>Cypress</a:t>
            </a:r>
            <a:r>
              <a:rPr lang="fr-FR" sz="2000" dirty="0"/>
              <a:t> VS </a:t>
            </a:r>
            <a:r>
              <a:rPr lang="fr-FR" sz="2000" dirty="0" err="1"/>
              <a:t>Playwright</a:t>
            </a:r>
            <a:endParaRPr lang="fr-FR" sz="20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9075A8E-5558-51E3-A8EA-F5E1564F77B8}"/>
              </a:ext>
            </a:extLst>
          </p:cNvPr>
          <p:cNvSpPr txBox="1"/>
          <p:nvPr/>
        </p:nvSpPr>
        <p:spPr>
          <a:xfrm>
            <a:off x="837184" y="5244735"/>
            <a:ext cx="41769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Explication des différents processus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B2857AC-19C6-2038-20A5-89406C58ADC2}"/>
              </a:ext>
            </a:extLst>
          </p:cNvPr>
          <p:cNvSpPr txBox="1"/>
          <p:nvPr/>
        </p:nvSpPr>
        <p:spPr>
          <a:xfrm>
            <a:off x="837183" y="5848949"/>
            <a:ext cx="10619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Estimation du temps</a:t>
            </a:r>
          </a:p>
        </p:txBody>
      </p:sp>
    </p:spTree>
    <p:extLst>
      <p:ext uri="{BB962C8B-B14F-4D97-AF65-F5344CB8AC3E}">
        <p14:creationId xmlns:p14="http://schemas.microsoft.com/office/powerpoint/2010/main" val="41200589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2" grpId="0"/>
      <p:bldP spid="13" grpId="0"/>
      <p:bldP spid="14" grpId="0"/>
      <p:bldP spid="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7E2FB1B-6B6F-C4D6-61A7-05B13DE16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46" y="268224"/>
            <a:ext cx="11672022" cy="6481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38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2767E0F0-990E-F020-0FC4-8B8E62E35979}"/>
              </a:ext>
            </a:extLst>
          </p:cNvPr>
          <p:cNvSpPr txBox="1"/>
          <p:nvPr/>
        </p:nvSpPr>
        <p:spPr>
          <a:xfrm>
            <a:off x="1336980" y="2705725"/>
            <a:ext cx="951803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Et si nous faisions une petite démonstration en live de ces 2 outils</a:t>
            </a:r>
          </a:p>
        </p:txBody>
      </p:sp>
    </p:spTree>
    <p:extLst>
      <p:ext uri="{BB962C8B-B14F-4D97-AF65-F5344CB8AC3E}">
        <p14:creationId xmlns:p14="http://schemas.microsoft.com/office/powerpoint/2010/main" val="2323431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2E7FAE5B-49F9-85F6-AE72-89180B02E0DD}"/>
              </a:ext>
            </a:extLst>
          </p:cNvPr>
          <p:cNvSpPr txBox="1"/>
          <p:nvPr/>
        </p:nvSpPr>
        <p:spPr>
          <a:xfrm>
            <a:off x="335280" y="2875002"/>
            <a:ext cx="115214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Le processus de développement</a:t>
            </a:r>
          </a:p>
        </p:txBody>
      </p:sp>
    </p:spTree>
    <p:extLst>
      <p:ext uri="{BB962C8B-B14F-4D97-AF65-F5344CB8AC3E}">
        <p14:creationId xmlns:p14="http://schemas.microsoft.com/office/powerpoint/2010/main" val="1558002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5133F54-574B-1D43-BC1C-F982415A52E2}"/>
              </a:ext>
            </a:extLst>
          </p:cNvPr>
          <p:cNvSpPr txBox="1"/>
          <p:nvPr/>
        </p:nvSpPr>
        <p:spPr>
          <a:xfrm>
            <a:off x="494279" y="2538123"/>
            <a:ext cx="45410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Comment et quoi tester dans nos projets?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A42DA41-05EF-9D84-89FC-1D88BDD5D3E1}"/>
              </a:ext>
            </a:extLst>
          </p:cNvPr>
          <p:cNvSpPr txBox="1"/>
          <p:nvPr/>
        </p:nvSpPr>
        <p:spPr>
          <a:xfrm>
            <a:off x="8028256" y="2538124"/>
            <a:ext cx="3280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Quelle méthode utiliser?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805AE77-1F71-45FF-EDC4-CAC028701891}"/>
              </a:ext>
            </a:extLst>
          </p:cNvPr>
          <p:cNvSpPr txBox="1"/>
          <p:nvPr/>
        </p:nvSpPr>
        <p:spPr>
          <a:xfrm>
            <a:off x="4417495" y="4161848"/>
            <a:ext cx="33570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8000" b="1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SCRUM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4DEC116-3C3D-269A-F382-EDFC88F50FC3}"/>
              </a:ext>
            </a:extLst>
          </p:cNvPr>
          <p:cNvSpPr txBox="1"/>
          <p:nvPr/>
        </p:nvSpPr>
        <p:spPr>
          <a:xfrm>
            <a:off x="3893793" y="670560"/>
            <a:ext cx="4404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2 questions se posent aujourd’hui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5A2A2E2-11C8-A1FE-D9FB-3277D4C1C9C8}"/>
              </a:ext>
            </a:extLst>
          </p:cNvPr>
          <p:cNvCxnSpPr/>
          <p:nvPr/>
        </p:nvCxnSpPr>
        <p:spPr>
          <a:xfrm flipH="1">
            <a:off x="4315968" y="1389888"/>
            <a:ext cx="1450848" cy="10607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B0F0E328-EE4C-EBB1-F9F9-F4653C899AB3}"/>
              </a:ext>
            </a:extLst>
          </p:cNvPr>
          <p:cNvCxnSpPr>
            <a:cxnSpLocks/>
          </p:cNvCxnSpPr>
          <p:nvPr/>
        </p:nvCxnSpPr>
        <p:spPr>
          <a:xfrm>
            <a:off x="6254496" y="1389888"/>
            <a:ext cx="1520008" cy="10607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1387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AEE272C2-77CE-ECE1-640C-53786D167FB2}"/>
              </a:ext>
            </a:extLst>
          </p:cNvPr>
          <p:cNvSpPr txBox="1"/>
          <p:nvPr/>
        </p:nvSpPr>
        <p:spPr>
          <a:xfrm>
            <a:off x="841248" y="536448"/>
            <a:ext cx="48184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 quoi sert la méthode Agile Scrum?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8FBAD14-E4D6-56F4-374B-B0B64F453203}"/>
              </a:ext>
            </a:extLst>
          </p:cNvPr>
          <p:cNvSpPr txBox="1"/>
          <p:nvPr/>
        </p:nvSpPr>
        <p:spPr>
          <a:xfrm>
            <a:off x="841248" y="1158240"/>
            <a:ext cx="6256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400" dirty="0"/>
              <a:t>Meilleure organisation et répartition du travail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B688968-9A44-50ED-B4E5-76AEA785D1CD}"/>
              </a:ext>
            </a:extLst>
          </p:cNvPr>
          <p:cNvSpPr txBox="1"/>
          <p:nvPr/>
        </p:nvSpPr>
        <p:spPr>
          <a:xfrm>
            <a:off x="841248" y="1619905"/>
            <a:ext cx="4735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400" dirty="0"/>
              <a:t>Méthode itérative et collaborative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96396EA-5AE3-5BEB-BF88-570934539019}"/>
              </a:ext>
            </a:extLst>
          </p:cNvPr>
          <p:cNvSpPr txBox="1"/>
          <p:nvPr/>
        </p:nvSpPr>
        <p:spPr>
          <a:xfrm>
            <a:off x="841248" y="2081570"/>
            <a:ext cx="10869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400" dirty="0"/>
              <a:t>Place les besoins du clients en priorité / Dialogue entre toutes les parties prenantes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7A6F836-DF7B-AA62-D892-643EC2001A0A}"/>
              </a:ext>
            </a:extLst>
          </p:cNvPr>
          <p:cNvSpPr txBox="1"/>
          <p:nvPr/>
        </p:nvSpPr>
        <p:spPr>
          <a:xfrm>
            <a:off x="841248" y="2774067"/>
            <a:ext cx="5935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Comment s’organise la méthodologie Scrum?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2D25408-5DAE-17DA-85D7-B9F216A9CC85}"/>
              </a:ext>
            </a:extLst>
          </p:cNvPr>
          <p:cNvSpPr txBox="1"/>
          <p:nvPr/>
        </p:nvSpPr>
        <p:spPr>
          <a:xfrm>
            <a:off x="841247" y="3356217"/>
            <a:ext cx="1335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400" dirty="0"/>
              <a:t>Sprints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49C6B53-F624-C885-D9E2-38BD5E32E88E}"/>
              </a:ext>
            </a:extLst>
          </p:cNvPr>
          <p:cNvSpPr txBox="1"/>
          <p:nvPr/>
        </p:nvSpPr>
        <p:spPr>
          <a:xfrm>
            <a:off x="841246" y="3798545"/>
            <a:ext cx="5620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400" dirty="0"/>
              <a:t>Chaque partie prenante reçoit des tâches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3E26D79-684B-7285-59A8-AC68C85EC5DB}"/>
              </a:ext>
            </a:extLst>
          </p:cNvPr>
          <p:cNvSpPr txBox="1"/>
          <p:nvPr/>
        </p:nvSpPr>
        <p:spPr>
          <a:xfrm>
            <a:off x="841246" y="4260209"/>
            <a:ext cx="1944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400" dirty="0"/>
              <a:t>Daily Scrum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907AAFB-9E3A-BC37-6DA8-DCBD5ED0B6E6}"/>
              </a:ext>
            </a:extLst>
          </p:cNvPr>
          <p:cNvSpPr txBox="1"/>
          <p:nvPr/>
        </p:nvSpPr>
        <p:spPr>
          <a:xfrm>
            <a:off x="841245" y="4702538"/>
            <a:ext cx="6763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400" dirty="0"/>
              <a:t>Gestion et répartition des tâches en tickets sur Jira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3CFFCB11-8111-9558-E849-BA1AB86B6B04}"/>
              </a:ext>
            </a:extLst>
          </p:cNvPr>
          <p:cNvSpPr txBox="1"/>
          <p:nvPr/>
        </p:nvSpPr>
        <p:spPr>
          <a:xfrm>
            <a:off x="841246" y="5164202"/>
            <a:ext cx="4375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400" dirty="0"/>
              <a:t>Evolution du « tableau virtuel »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D86F4D9-9E63-87DC-948E-825EAF2449B5}"/>
              </a:ext>
            </a:extLst>
          </p:cNvPr>
          <p:cNvSpPr txBox="1"/>
          <p:nvPr/>
        </p:nvSpPr>
        <p:spPr>
          <a:xfrm>
            <a:off x="841246" y="5620662"/>
            <a:ext cx="7566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400" dirty="0"/>
              <a:t>Ecriture des scripts intégrés à des outils d’automatisation</a:t>
            </a:r>
          </a:p>
        </p:txBody>
      </p:sp>
    </p:spTree>
    <p:extLst>
      <p:ext uri="{BB962C8B-B14F-4D97-AF65-F5344CB8AC3E}">
        <p14:creationId xmlns:p14="http://schemas.microsoft.com/office/powerpoint/2010/main" val="2279521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6" grpId="0"/>
      <p:bldP spid="7" grpId="0"/>
      <p:bldP spid="10" grpId="0"/>
      <p:bldP spid="12" grpId="0"/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000BEE53-D92A-BC67-7613-30F2D5F69A51}"/>
              </a:ext>
            </a:extLst>
          </p:cNvPr>
          <p:cNvSpPr txBox="1"/>
          <p:nvPr/>
        </p:nvSpPr>
        <p:spPr>
          <a:xfrm>
            <a:off x="335280" y="2875002"/>
            <a:ext cx="115214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Le processus d’exécution</a:t>
            </a:r>
          </a:p>
        </p:txBody>
      </p:sp>
    </p:spTree>
    <p:extLst>
      <p:ext uri="{BB962C8B-B14F-4D97-AF65-F5344CB8AC3E}">
        <p14:creationId xmlns:p14="http://schemas.microsoft.com/office/powerpoint/2010/main" val="340018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60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221EF142-43F8-F29D-8A39-C632F6708E3D}"/>
              </a:ext>
            </a:extLst>
          </p:cNvPr>
          <p:cNvSpPr txBox="1"/>
          <p:nvPr/>
        </p:nvSpPr>
        <p:spPr>
          <a:xfrm>
            <a:off x="335280" y="2875002"/>
            <a:ext cx="115214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Le processus de maintenance</a:t>
            </a:r>
          </a:p>
        </p:txBody>
      </p:sp>
    </p:spTree>
    <p:extLst>
      <p:ext uri="{BB962C8B-B14F-4D97-AF65-F5344CB8AC3E}">
        <p14:creationId xmlns:p14="http://schemas.microsoft.com/office/powerpoint/2010/main" val="681347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2018B6F5-02B4-8AB6-BD61-C6EC86BEECA3}"/>
              </a:ext>
            </a:extLst>
          </p:cNvPr>
          <p:cNvSpPr txBox="1"/>
          <p:nvPr/>
        </p:nvSpPr>
        <p:spPr>
          <a:xfrm>
            <a:off x="841248" y="475488"/>
            <a:ext cx="3167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Commençons par </a:t>
            </a:r>
            <a:r>
              <a:rPr lang="fr-FR" sz="2000" dirty="0" err="1"/>
              <a:t>Playwright</a:t>
            </a:r>
            <a:endParaRPr lang="fr-FR" sz="2000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C722883-AC6A-8027-D13A-2EDDB98C6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09" y="1122074"/>
            <a:ext cx="9420007" cy="526043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38F4CD37-8581-3846-D456-67C36FA6D389}"/>
              </a:ext>
            </a:extLst>
          </p:cNvPr>
          <p:cNvSpPr txBox="1"/>
          <p:nvPr/>
        </p:nvSpPr>
        <p:spPr>
          <a:xfrm>
            <a:off x="9741408" y="2321131"/>
            <a:ext cx="21214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Ici, on peut utiliser le debugger pour lancer pas à pas le test</a:t>
            </a:r>
          </a:p>
          <a:p>
            <a:pPr algn="ctr"/>
            <a:endParaRPr lang="fr-FR" sz="2000" dirty="0"/>
          </a:p>
          <a:p>
            <a:pPr algn="ctr"/>
            <a:r>
              <a:rPr lang="fr-FR" sz="2000" dirty="0"/>
              <a:t>C’est une manière de vérifier que le code est bon dans un premier temps</a:t>
            </a:r>
          </a:p>
        </p:txBody>
      </p:sp>
    </p:spTree>
    <p:extLst>
      <p:ext uri="{BB962C8B-B14F-4D97-AF65-F5344CB8AC3E}">
        <p14:creationId xmlns:p14="http://schemas.microsoft.com/office/powerpoint/2010/main" val="416476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C4DDA9B1-83EA-739B-B230-9F3EEF82B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252" y="1746504"/>
            <a:ext cx="11449495" cy="42672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687E9ED4-C0E9-09A0-66CB-F63AF5125359}"/>
              </a:ext>
            </a:extLst>
          </p:cNvPr>
          <p:cNvSpPr txBox="1"/>
          <p:nvPr/>
        </p:nvSpPr>
        <p:spPr>
          <a:xfrm>
            <a:off x="371252" y="644241"/>
            <a:ext cx="87372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En cas d’erreur sur le code, cette fenêtre va s’ouvrir directement sur le navigateur</a:t>
            </a:r>
          </a:p>
        </p:txBody>
      </p:sp>
    </p:spTree>
    <p:extLst>
      <p:ext uri="{BB962C8B-B14F-4D97-AF65-F5344CB8AC3E}">
        <p14:creationId xmlns:p14="http://schemas.microsoft.com/office/powerpoint/2010/main" val="181136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A2853F3-005A-26FE-22EA-B269BBFE702C}"/>
              </a:ext>
            </a:extLst>
          </p:cNvPr>
          <p:cNvSpPr/>
          <p:nvPr/>
        </p:nvSpPr>
        <p:spPr>
          <a:xfrm>
            <a:off x="0" y="238309"/>
            <a:ext cx="1219200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200" b="1" i="1" u="sng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Planification et amélioration de la qualité du système d’information</a:t>
            </a:r>
            <a:endParaRPr lang="fr-FR" sz="32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B84A275-B594-81D3-570B-28F840FBF633}"/>
              </a:ext>
            </a:extLst>
          </p:cNvPr>
          <p:cNvSpPr txBox="1"/>
          <p:nvPr/>
        </p:nvSpPr>
        <p:spPr>
          <a:xfrm>
            <a:off x="533400" y="1270000"/>
            <a:ext cx="80545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b="0" i="0" dirty="0">
                <a:solidFill>
                  <a:srgbClr val="24292F"/>
                </a:solidFill>
                <a:effectLst/>
                <a:latin typeface="ui-monospace"/>
              </a:rPr>
              <a:t>Etablissement d’une stratégie de test adéquate à l'état du projet actuel</a:t>
            </a:r>
            <a:endParaRPr lang="fr-FR" sz="20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623E905-4B42-2D69-1F80-E1EC61A05165}"/>
              </a:ext>
            </a:extLst>
          </p:cNvPr>
          <p:cNvSpPr txBox="1"/>
          <p:nvPr/>
        </p:nvSpPr>
        <p:spPr>
          <a:xfrm>
            <a:off x="533400" y="2117026"/>
            <a:ext cx="21782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b="0" i="0" dirty="0">
                <a:solidFill>
                  <a:srgbClr val="24292F"/>
                </a:solidFill>
                <a:effectLst/>
                <a:latin typeface="ui-monospace"/>
              </a:rPr>
              <a:t>Moyens de tests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DD0AB46-CA19-9522-D987-522B36B1DECF}"/>
              </a:ext>
            </a:extLst>
          </p:cNvPr>
          <p:cNvSpPr txBox="1"/>
          <p:nvPr/>
        </p:nvSpPr>
        <p:spPr>
          <a:xfrm>
            <a:off x="533400" y="3164107"/>
            <a:ext cx="28485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b="0" i="0" dirty="0">
                <a:solidFill>
                  <a:srgbClr val="24292F"/>
                </a:solidFill>
                <a:effectLst/>
                <a:latin typeface="ui-monospace"/>
              </a:rPr>
              <a:t>Environnement de test</a:t>
            </a:r>
            <a:endParaRPr lang="fr-FR" sz="2000" dirty="0"/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446C673E-098F-F48E-E698-A358F45283E0}"/>
              </a:ext>
            </a:extLst>
          </p:cNvPr>
          <p:cNvCxnSpPr>
            <a:cxnSpLocks/>
          </p:cNvCxnSpPr>
          <p:nvPr/>
        </p:nvCxnSpPr>
        <p:spPr>
          <a:xfrm>
            <a:off x="3060700" y="2317081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CF526319-0F84-BA56-33E0-553F26498483}"/>
              </a:ext>
            </a:extLst>
          </p:cNvPr>
          <p:cNvCxnSpPr>
            <a:cxnSpLocks/>
          </p:cNvCxnSpPr>
          <p:nvPr/>
        </p:nvCxnSpPr>
        <p:spPr>
          <a:xfrm>
            <a:off x="3060700" y="2736181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9DF682D4-4F2A-F506-4053-74E6F4E87B87}"/>
              </a:ext>
            </a:extLst>
          </p:cNvPr>
          <p:cNvSpPr txBox="1"/>
          <p:nvPr/>
        </p:nvSpPr>
        <p:spPr>
          <a:xfrm>
            <a:off x="4560688" y="2130972"/>
            <a:ext cx="11208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PC / Mac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F20B658-F18D-C5E7-5A36-AF6D02C8940B}"/>
              </a:ext>
            </a:extLst>
          </p:cNvPr>
          <p:cNvSpPr txBox="1"/>
          <p:nvPr/>
        </p:nvSpPr>
        <p:spPr>
          <a:xfrm>
            <a:off x="4560688" y="2545895"/>
            <a:ext cx="62755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Chrome / Firefox… (selon le temps, le budget et la version)</a:t>
            </a:r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38EADFF5-EE9B-CCF9-A721-184ED8CB177F}"/>
              </a:ext>
            </a:extLst>
          </p:cNvPr>
          <p:cNvCxnSpPr>
            <a:cxnSpLocks/>
          </p:cNvCxnSpPr>
          <p:nvPr/>
        </p:nvCxnSpPr>
        <p:spPr>
          <a:xfrm>
            <a:off x="3409711" y="3364162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CA74E088-0BB8-07E1-CE60-F36A367166EA}"/>
              </a:ext>
            </a:extLst>
          </p:cNvPr>
          <p:cNvCxnSpPr>
            <a:cxnSpLocks/>
          </p:cNvCxnSpPr>
          <p:nvPr/>
        </p:nvCxnSpPr>
        <p:spPr>
          <a:xfrm>
            <a:off x="3409711" y="3745162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D1672C21-0D44-40CC-AB3E-E376CF957B7F}"/>
              </a:ext>
            </a:extLst>
          </p:cNvPr>
          <p:cNvCxnSpPr>
            <a:cxnSpLocks/>
          </p:cNvCxnSpPr>
          <p:nvPr/>
        </p:nvCxnSpPr>
        <p:spPr>
          <a:xfrm>
            <a:off x="3390422" y="4122268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B2A14290-3BAD-D0CA-55C8-1F325C42E2FE}"/>
              </a:ext>
            </a:extLst>
          </p:cNvPr>
          <p:cNvCxnSpPr>
            <a:cxnSpLocks/>
          </p:cNvCxnSpPr>
          <p:nvPr/>
        </p:nvCxnSpPr>
        <p:spPr>
          <a:xfrm>
            <a:off x="3390422" y="4469062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7CBD1EB7-35B9-B1C0-59F4-747A043B0CB0}"/>
              </a:ext>
            </a:extLst>
          </p:cNvPr>
          <p:cNvSpPr txBox="1"/>
          <p:nvPr/>
        </p:nvSpPr>
        <p:spPr>
          <a:xfrm>
            <a:off x="4982471" y="3115645"/>
            <a:ext cx="1853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Développement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DFA93ECE-BA10-E411-6013-994CF0FCDE56}"/>
              </a:ext>
            </a:extLst>
          </p:cNvPr>
          <p:cNvSpPr txBox="1"/>
          <p:nvPr/>
        </p:nvSpPr>
        <p:spPr>
          <a:xfrm>
            <a:off x="4982471" y="3545107"/>
            <a:ext cx="9787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Recette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4012FA62-39A1-0EF9-8D5D-B548A0ACA285}"/>
              </a:ext>
            </a:extLst>
          </p:cNvPr>
          <p:cNvSpPr txBox="1"/>
          <p:nvPr/>
        </p:nvSpPr>
        <p:spPr>
          <a:xfrm>
            <a:off x="4982471" y="3905779"/>
            <a:ext cx="13315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Production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A259ED22-1C89-10B6-B3E7-6C93B4B6F695}"/>
              </a:ext>
            </a:extLst>
          </p:cNvPr>
          <p:cNvSpPr txBox="1"/>
          <p:nvPr/>
        </p:nvSpPr>
        <p:spPr>
          <a:xfrm>
            <a:off x="4982471" y="4253893"/>
            <a:ext cx="2978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Pré-Production</a:t>
            </a:r>
            <a:r>
              <a:rPr lang="fr-FR" sz="2000" dirty="0"/>
              <a:t> (optionnel)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C0B2C5EF-D299-A240-7099-1A0582E78874}"/>
              </a:ext>
            </a:extLst>
          </p:cNvPr>
          <p:cNvSpPr txBox="1"/>
          <p:nvPr/>
        </p:nvSpPr>
        <p:spPr>
          <a:xfrm>
            <a:off x="533400" y="5058214"/>
            <a:ext cx="3336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b="0" i="0" dirty="0">
                <a:solidFill>
                  <a:srgbClr val="24292F"/>
                </a:solidFill>
                <a:effectLst/>
                <a:latin typeface="ui-monospace"/>
              </a:rPr>
              <a:t>Méthodologie / Procédure</a:t>
            </a:r>
            <a:endParaRPr lang="fr-FR" sz="2000" dirty="0"/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98830BD7-7AC7-A43B-510C-4AA00EBD19CD}"/>
              </a:ext>
            </a:extLst>
          </p:cNvPr>
          <p:cNvCxnSpPr>
            <a:cxnSpLocks/>
          </p:cNvCxnSpPr>
          <p:nvPr/>
        </p:nvCxnSpPr>
        <p:spPr>
          <a:xfrm>
            <a:off x="4025422" y="5282800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51FA8C73-B342-1183-D28D-DD4DB830281E}"/>
              </a:ext>
            </a:extLst>
          </p:cNvPr>
          <p:cNvSpPr txBox="1"/>
          <p:nvPr/>
        </p:nvSpPr>
        <p:spPr>
          <a:xfrm>
            <a:off x="5558878" y="5082745"/>
            <a:ext cx="7008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Agile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82C4B836-2E3D-9AF0-8403-F7DA695F0B12}"/>
              </a:ext>
            </a:extLst>
          </p:cNvPr>
          <p:cNvSpPr txBox="1"/>
          <p:nvPr/>
        </p:nvSpPr>
        <p:spPr>
          <a:xfrm>
            <a:off x="533400" y="5847420"/>
            <a:ext cx="1941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b="0" i="0" dirty="0">
                <a:solidFill>
                  <a:srgbClr val="24292F"/>
                </a:solidFill>
                <a:effectLst/>
                <a:latin typeface="ui-monospace"/>
              </a:rPr>
              <a:t>Types de tests</a:t>
            </a:r>
            <a:endParaRPr lang="fr-FR" sz="2000" dirty="0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86BACE10-89FD-EB54-1C79-0660EB235F0C}"/>
              </a:ext>
            </a:extLst>
          </p:cNvPr>
          <p:cNvCxnSpPr>
            <a:cxnSpLocks/>
          </p:cNvCxnSpPr>
          <p:nvPr/>
        </p:nvCxnSpPr>
        <p:spPr>
          <a:xfrm>
            <a:off x="2774711" y="6034375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E206E471-F1C2-94D7-AF05-6183467D384E}"/>
              </a:ext>
            </a:extLst>
          </p:cNvPr>
          <p:cNvCxnSpPr>
            <a:cxnSpLocks/>
          </p:cNvCxnSpPr>
          <p:nvPr/>
        </p:nvCxnSpPr>
        <p:spPr>
          <a:xfrm>
            <a:off x="2774711" y="6478875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55D22178-CD0D-DC89-35AD-CD16713CA5D0}"/>
              </a:ext>
            </a:extLst>
          </p:cNvPr>
          <p:cNvSpPr txBox="1"/>
          <p:nvPr/>
        </p:nvSpPr>
        <p:spPr>
          <a:xfrm>
            <a:off x="4344144" y="5855194"/>
            <a:ext cx="41677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Manuels (fonctionnels / exploratoires)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49F43E4F-9874-D9FB-C856-79274F4FACEA}"/>
              </a:ext>
            </a:extLst>
          </p:cNvPr>
          <p:cNvSpPr txBox="1"/>
          <p:nvPr/>
        </p:nvSpPr>
        <p:spPr>
          <a:xfrm>
            <a:off x="4329311" y="6285652"/>
            <a:ext cx="41027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Automatiques (</a:t>
            </a:r>
            <a:r>
              <a:rPr lang="fr-FR" sz="2000" dirty="0" err="1"/>
              <a:t>Cypress</a:t>
            </a:r>
            <a:r>
              <a:rPr lang="fr-FR" sz="2000" dirty="0"/>
              <a:t> et </a:t>
            </a:r>
            <a:r>
              <a:rPr lang="fr-FR" sz="2000" dirty="0" err="1"/>
              <a:t>Playwright</a:t>
            </a:r>
            <a:r>
              <a:rPr lang="fr-FR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844558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18" grpId="0"/>
      <p:bldP spid="19" grpId="0"/>
      <p:bldP spid="24" grpId="0"/>
      <p:bldP spid="25" grpId="0"/>
      <p:bldP spid="26" grpId="0"/>
      <p:bldP spid="27" grpId="0"/>
      <p:bldP spid="29" grpId="0"/>
      <p:bldP spid="31" grpId="0"/>
      <p:bldP spid="32" grpId="0"/>
      <p:bldP spid="35" grpId="0"/>
      <p:bldP spid="3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043996B-7098-6842-E9C6-E10D488BF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4" y="620370"/>
            <a:ext cx="12003551" cy="561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711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9CBD2FD7-0BD8-80B5-2C81-0E7C37B6D846}"/>
              </a:ext>
            </a:extLst>
          </p:cNvPr>
          <p:cNvSpPr txBox="1"/>
          <p:nvPr/>
        </p:nvSpPr>
        <p:spPr>
          <a:xfrm>
            <a:off x="520700" y="431800"/>
            <a:ext cx="29038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Et maintenant sur </a:t>
            </a:r>
            <a:r>
              <a:rPr lang="fr-FR" sz="2000" dirty="0" err="1"/>
              <a:t>Cypress</a:t>
            </a:r>
            <a:endParaRPr lang="fr-FR" sz="2000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FBF9F10-97E1-63E0-E563-91FAC4897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" y="965794"/>
            <a:ext cx="11366500" cy="569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36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B1E38BE5-BFDC-72A9-DBFC-3872A9EFFAD6}"/>
              </a:ext>
            </a:extLst>
          </p:cNvPr>
          <p:cNvSpPr txBox="1"/>
          <p:nvPr/>
        </p:nvSpPr>
        <p:spPr>
          <a:xfrm>
            <a:off x="1358900" y="812800"/>
            <a:ext cx="2784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Pour résumer…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F020F61-5870-27D2-DCE0-A65ADAEAFEFC}"/>
              </a:ext>
            </a:extLst>
          </p:cNvPr>
          <p:cNvSpPr txBox="1"/>
          <p:nvPr/>
        </p:nvSpPr>
        <p:spPr>
          <a:xfrm>
            <a:off x="444500" y="2082800"/>
            <a:ext cx="10743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D’un point de vue fonctionnel, la maintenance est facile à effectuer sur les 2 logiciels d’automatisation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7F21E67-28D8-7CCB-92AF-5C66F0977FF0}"/>
              </a:ext>
            </a:extLst>
          </p:cNvPr>
          <p:cNvSpPr txBox="1"/>
          <p:nvPr/>
        </p:nvSpPr>
        <p:spPr>
          <a:xfrm>
            <a:off x="444499" y="2768025"/>
            <a:ext cx="1116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En effet, on obtient facilement un rapport d’exécution des tests mentionnant les erreurs rencontrées pendant le lancement.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9C3BD82-CF60-A05C-2899-8178F26C5F7C}"/>
              </a:ext>
            </a:extLst>
          </p:cNvPr>
          <p:cNvSpPr txBox="1"/>
          <p:nvPr/>
        </p:nvSpPr>
        <p:spPr>
          <a:xfrm>
            <a:off x="444498" y="3657600"/>
            <a:ext cx="1116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/>
              <a:t>Playwright</a:t>
            </a:r>
            <a:r>
              <a:rPr lang="fr-FR" sz="2000" dirty="0"/>
              <a:t> propose même dans son rapport d’erreurs diverses suggestions concernant la façon potentielle de corriger les erreurs. Il essaye de déterminer lui-même ce qui a voulu être codé.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F198215-9880-0FC8-4748-91D0EAAC608F}"/>
              </a:ext>
            </a:extLst>
          </p:cNvPr>
          <p:cNvSpPr txBox="1"/>
          <p:nvPr/>
        </p:nvSpPr>
        <p:spPr>
          <a:xfrm>
            <a:off x="444498" y="4650601"/>
            <a:ext cx="1116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D’un point de vue technique, le processus de maintenance permet de raccourcir les tests manuels répétitifs et d’éviter la non régression tout en faisant gagner un maximum de temps</a:t>
            </a:r>
          </a:p>
        </p:txBody>
      </p:sp>
    </p:spTree>
    <p:extLst>
      <p:ext uri="{BB962C8B-B14F-4D97-AF65-F5344CB8AC3E}">
        <p14:creationId xmlns:p14="http://schemas.microsoft.com/office/powerpoint/2010/main" val="3451915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AD6A33FD-19E0-3BBA-0567-ED33F547E64C}"/>
              </a:ext>
            </a:extLst>
          </p:cNvPr>
          <p:cNvSpPr txBox="1"/>
          <p:nvPr/>
        </p:nvSpPr>
        <p:spPr>
          <a:xfrm>
            <a:off x="335280" y="2875002"/>
            <a:ext cx="115214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Les rapports d’exécution</a:t>
            </a:r>
          </a:p>
        </p:txBody>
      </p:sp>
    </p:spTree>
    <p:extLst>
      <p:ext uri="{BB962C8B-B14F-4D97-AF65-F5344CB8AC3E}">
        <p14:creationId xmlns:p14="http://schemas.microsoft.com/office/powerpoint/2010/main" val="39615633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12320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D27159B4-A96A-6182-34D1-5C649A2D2374}"/>
              </a:ext>
            </a:extLst>
          </p:cNvPr>
          <p:cNvSpPr txBox="1"/>
          <p:nvPr/>
        </p:nvSpPr>
        <p:spPr>
          <a:xfrm>
            <a:off x="335280" y="2875002"/>
            <a:ext cx="115214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Interfaçage outil CI/CD</a:t>
            </a:r>
          </a:p>
        </p:txBody>
      </p:sp>
    </p:spTree>
    <p:extLst>
      <p:ext uri="{BB962C8B-B14F-4D97-AF65-F5344CB8AC3E}">
        <p14:creationId xmlns:p14="http://schemas.microsoft.com/office/powerpoint/2010/main" val="599885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93761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217EFA5-9202-8401-A80E-E8D5DB66866C}"/>
              </a:ext>
            </a:extLst>
          </p:cNvPr>
          <p:cNvSpPr txBox="1"/>
          <p:nvPr/>
        </p:nvSpPr>
        <p:spPr>
          <a:xfrm>
            <a:off x="335280" y="2875002"/>
            <a:ext cx="115214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Estimation du temps</a:t>
            </a:r>
          </a:p>
        </p:txBody>
      </p:sp>
    </p:spTree>
    <p:extLst>
      <p:ext uri="{BB962C8B-B14F-4D97-AF65-F5344CB8AC3E}">
        <p14:creationId xmlns:p14="http://schemas.microsoft.com/office/powerpoint/2010/main" val="316051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94A30E76-D66B-3AC3-4B0F-14DBB238C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828" y="609600"/>
            <a:ext cx="11104343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30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A8B3A9A-DE51-6E85-449A-0CD961677F2F}"/>
              </a:ext>
            </a:extLst>
          </p:cNvPr>
          <p:cNvSpPr txBox="1"/>
          <p:nvPr/>
        </p:nvSpPr>
        <p:spPr>
          <a:xfrm>
            <a:off x="7070817" y="4729362"/>
            <a:ext cx="465776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400" b="1" i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Plus le risque est grand plus il faut tester en profondeur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0AB93EE-0F96-7A4B-4548-6D9435C441A6}"/>
              </a:ext>
            </a:extLst>
          </p:cNvPr>
          <p:cNvSpPr txBox="1"/>
          <p:nvPr/>
        </p:nvSpPr>
        <p:spPr>
          <a:xfrm>
            <a:off x="329293" y="241300"/>
            <a:ext cx="1058091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dirty="0">
                <a:solidFill>
                  <a:srgbClr val="2B2B2B"/>
                </a:solidFill>
              </a:rPr>
              <a:t>Nous avons crée 21 cas de tests pour notre campagne de test. </a:t>
            </a:r>
          </a:p>
          <a:p>
            <a:endParaRPr lang="fr-FR" dirty="0">
              <a:solidFill>
                <a:srgbClr val="2B2B2B"/>
              </a:solidFill>
            </a:endParaRPr>
          </a:p>
          <a:p>
            <a:r>
              <a:rPr lang="fr-FR" sz="2800" b="1" i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				Score  = Probabilité * Impact </a:t>
            </a:r>
            <a:r>
              <a:rPr lang="fr-FR" sz="2800" b="1" i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Wingdings" panose="05000000000000000000" pitchFamily="2" charset="2"/>
              </a:rPr>
              <a:t> Priorité</a:t>
            </a:r>
            <a:r>
              <a:rPr lang="fr-FR" sz="2800" b="1" i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 </a:t>
            </a:r>
          </a:p>
          <a:p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EB9F0D1-3006-B01E-B1FA-E0A1FE4C4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50" y="1473200"/>
            <a:ext cx="6286500" cy="50800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F2E09B1-BC83-216A-BE05-AB55AEE7E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250" y="1473200"/>
            <a:ext cx="5461000" cy="238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81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752B228A-7184-89E7-C45C-2318F8F5AC6B}"/>
              </a:ext>
            </a:extLst>
          </p:cNvPr>
          <p:cNvSpPr txBox="1"/>
          <p:nvPr/>
        </p:nvSpPr>
        <p:spPr>
          <a:xfrm>
            <a:off x="546100" y="482600"/>
            <a:ext cx="24500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Tests d’acceptation</a:t>
            </a:r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8B05D0A9-9050-7E84-1945-6F0FB5AAEF6B}"/>
              </a:ext>
            </a:extLst>
          </p:cNvPr>
          <p:cNvCxnSpPr>
            <a:cxnSpLocks/>
          </p:cNvCxnSpPr>
          <p:nvPr/>
        </p:nvCxnSpPr>
        <p:spPr>
          <a:xfrm>
            <a:off x="3111022" y="697162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EC0C39CD-52F3-3632-ED51-C620C08E7FBA}"/>
              </a:ext>
            </a:extLst>
          </p:cNvPr>
          <p:cNvCxnSpPr>
            <a:cxnSpLocks/>
          </p:cNvCxnSpPr>
          <p:nvPr/>
        </p:nvCxnSpPr>
        <p:spPr>
          <a:xfrm>
            <a:off x="3111022" y="1078162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7C47AD0D-679E-2386-92D1-FED59F3B1161}"/>
              </a:ext>
            </a:extLst>
          </p:cNvPr>
          <p:cNvCxnSpPr>
            <a:cxnSpLocks/>
          </p:cNvCxnSpPr>
          <p:nvPr/>
        </p:nvCxnSpPr>
        <p:spPr>
          <a:xfrm>
            <a:off x="3111022" y="1484562"/>
            <a:ext cx="127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0BEA3A33-0515-BCA1-B8E7-FC6874D117D6}"/>
              </a:ext>
            </a:extLst>
          </p:cNvPr>
          <p:cNvSpPr txBox="1"/>
          <p:nvPr/>
        </p:nvSpPr>
        <p:spPr>
          <a:xfrm>
            <a:off x="4658971" y="476310"/>
            <a:ext cx="28740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Utilisateurs (fonctionnels)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6AC7B58-7DC1-A885-632C-11BAC764BCEC}"/>
              </a:ext>
            </a:extLst>
          </p:cNvPr>
          <p:cNvSpPr txBox="1"/>
          <p:nvPr/>
        </p:nvSpPr>
        <p:spPr>
          <a:xfrm>
            <a:off x="4658971" y="878107"/>
            <a:ext cx="36277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Opérationnels (non fonctionnels)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0A53C292-08BD-E911-04FB-DB8FF75403B2}"/>
              </a:ext>
            </a:extLst>
          </p:cNvPr>
          <p:cNvSpPr txBox="1"/>
          <p:nvPr/>
        </p:nvSpPr>
        <p:spPr>
          <a:xfrm>
            <a:off x="4658971" y="1284507"/>
            <a:ext cx="33998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Contractuels et règlementaires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BAEFC49-C336-AA9C-D3F4-4A4F2281F809}"/>
              </a:ext>
            </a:extLst>
          </p:cNvPr>
          <p:cNvSpPr txBox="1"/>
          <p:nvPr/>
        </p:nvSpPr>
        <p:spPr>
          <a:xfrm>
            <a:off x="546100" y="2112682"/>
            <a:ext cx="3691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Définition des jeux de données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4B7F9F56-D7E6-0EB9-DBFD-3955B1337246}"/>
              </a:ext>
            </a:extLst>
          </p:cNvPr>
          <p:cNvSpPr txBox="1"/>
          <p:nvPr/>
        </p:nvSpPr>
        <p:spPr>
          <a:xfrm>
            <a:off x="511245" y="3138237"/>
            <a:ext cx="7609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Etablir priorité et criticité du bug (bloquant, majeur, normal, mineur)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9CAFE6A-EAE8-700F-44D9-1D8CCAEEA553}"/>
              </a:ext>
            </a:extLst>
          </p:cNvPr>
          <p:cNvSpPr txBox="1"/>
          <p:nvPr/>
        </p:nvSpPr>
        <p:spPr>
          <a:xfrm>
            <a:off x="546100" y="4163792"/>
            <a:ext cx="9466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Parties prenantes (quelles ressources humaines et techniques allouées pour les tâches)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C1BF6CB-A647-D66C-9AA4-3F186FAE61AD}"/>
              </a:ext>
            </a:extLst>
          </p:cNvPr>
          <p:cNvSpPr txBox="1"/>
          <p:nvPr/>
        </p:nvSpPr>
        <p:spPr>
          <a:xfrm>
            <a:off x="546100" y="5189347"/>
            <a:ext cx="29384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Livraison des métriques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3F0AD73-4A7B-3C10-338E-FD81FE8A6BAD}"/>
              </a:ext>
            </a:extLst>
          </p:cNvPr>
          <p:cNvSpPr txBox="1"/>
          <p:nvPr/>
        </p:nvSpPr>
        <p:spPr>
          <a:xfrm>
            <a:off x="546100" y="6214902"/>
            <a:ext cx="4620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fr-FR" sz="2000" dirty="0"/>
              <a:t>Analyse des risques (produits et métier)</a:t>
            </a:r>
          </a:p>
        </p:txBody>
      </p:sp>
    </p:spTree>
    <p:extLst>
      <p:ext uri="{BB962C8B-B14F-4D97-AF65-F5344CB8AC3E}">
        <p14:creationId xmlns:p14="http://schemas.microsoft.com/office/powerpoint/2010/main" val="4165196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1" grpId="0"/>
      <p:bldP spid="13" grpId="0"/>
      <p:bldP spid="14" grpId="0"/>
      <p:bldP spid="15" grpId="0"/>
      <p:bldP spid="16" grpId="0"/>
      <p:bldP spid="1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0EAF66B7-0C6E-BEFB-A483-0665747C515D}"/>
              </a:ext>
            </a:extLst>
          </p:cNvPr>
          <p:cNvSpPr txBox="1"/>
          <p:nvPr/>
        </p:nvSpPr>
        <p:spPr>
          <a:xfrm>
            <a:off x="3950208" y="1024128"/>
            <a:ext cx="39715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Estimer l’effort de test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661181-9BB6-ADB6-7D4E-E93340555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64" y="2032000"/>
            <a:ext cx="10929472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72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2E53A194-8515-7457-E36A-471C4721E01D}"/>
              </a:ext>
            </a:extLst>
          </p:cNvPr>
          <p:cNvSpPr txBox="1"/>
          <p:nvPr/>
        </p:nvSpPr>
        <p:spPr>
          <a:xfrm>
            <a:off x="889136" y="1066751"/>
            <a:ext cx="324569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000" b="0" i="0" dirty="0">
                <a:solidFill>
                  <a:srgbClr val="2B2B2B"/>
                </a:solidFill>
                <a:effectLst/>
                <a:cs typeface="Calibri" panose="020F0502020204030204" pitchFamily="34" charset="0"/>
              </a:rPr>
              <a:t>Estimer l’effort de test pour chaque exigence selon sa taille par rapport à l’exigence de référence (Probabilité) et sa catégorie (Approche):</a:t>
            </a:r>
            <a:endParaRPr lang="fr-FR" sz="2000" dirty="0">
              <a:cs typeface="Calibri" panose="020F050202020403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14B9C31-5B00-AF30-FA3E-469B6B4B0AB8}"/>
              </a:ext>
            </a:extLst>
          </p:cNvPr>
          <p:cNvSpPr txBox="1"/>
          <p:nvPr/>
        </p:nvSpPr>
        <p:spPr>
          <a:xfrm>
            <a:off x="226268" y="4245252"/>
            <a:ext cx="60975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0" i="0" u="none" strike="noStrike" dirty="0">
                <a:solidFill>
                  <a:srgbClr val="000000"/>
                </a:solidFill>
                <a:effectLst/>
              </a:rPr>
              <a:t>153,22</a:t>
            </a:r>
            <a:r>
              <a:rPr lang="fr-FR" sz="2000" dirty="0"/>
              <a:t> heures = 22 jours (7 heures par jour)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CD5A0FF-F1E9-3FA2-ADEE-143A51D03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150" y="302418"/>
            <a:ext cx="6819900" cy="41275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A2CBBE52-62E0-D297-7220-FFE44F6B9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150" y="4269582"/>
            <a:ext cx="6819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826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AE855BDF-044B-4965-DF59-CB0E16E032A6}"/>
              </a:ext>
            </a:extLst>
          </p:cNvPr>
          <p:cNvSpPr txBox="1"/>
          <p:nvPr/>
        </p:nvSpPr>
        <p:spPr>
          <a:xfrm>
            <a:off x="459025" y="1319218"/>
            <a:ext cx="1087016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2000" dirty="0">
                <a:solidFill>
                  <a:srgbClr val="2B2B2B"/>
                </a:solidFill>
              </a:rPr>
              <a:t>1) </a:t>
            </a:r>
            <a:r>
              <a:rPr lang="fr-FR" sz="2000" b="0" i="0" dirty="0">
                <a:solidFill>
                  <a:srgbClr val="2B2B2B"/>
                </a:solidFill>
                <a:effectLst/>
              </a:rPr>
              <a:t>Appliquer des Coefficients de modération aux charges des exigences: </a:t>
            </a:r>
          </a:p>
          <a:p>
            <a:pPr algn="just"/>
            <a:r>
              <a:rPr lang="fr-FR" sz="2000" b="0" i="0" dirty="0">
                <a:solidFill>
                  <a:srgbClr val="2B2B2B"/>
                </a:solidFill>
                <a:effectLst/>
              </a:rPr>
              <a:t> </a:t>
            </a:r>
          </a:p>
          <a:p>
            <a:pPr algn="just"/>
            <a:r>
              <a:rPr lang="fr-FR" sz="2000" dirty="0">
                <a:solidFill>
                  <a:srgbClr val="2B2B2B"/>
                </a:solidFill>
              </a:rPr>
              <a:t>-</a:t>
            </a:r>
            <a:r>
              <a:rPr lang="fr-FR" sz="2000" b="0" i="0" dirty="0">
                <a:solidFill>
                  <a:srgbClr val="2B2B2B"/>
                </a:solidFill>
                <a:effectLst/>
              </a:rPr>
              <a:t>l’équipe hérite d’un patrimoine de test existant de précédentes campagnes: </a:t>
            </a:r>
            <a:r>
              <a:rPr lang="fr-FR" sz="2000" dirty="0">
                <a:solidFill>
                  <a:srgbClr val="2B2B2B"/>
                </a:solidFill>
              </a:rPr>
              <a:t>coefficient à 0,8</a:t>
            </a:r>
            <a:endParaRPr lang="fr-FR" sz="2000" b="0" i="0" dirty="0">
              <a:solidFill>
                <a:srgbClr val="2B2B2B"/>
              </a:solidFill>
              <a:effectLst/>
            </a:endParaRPr>
          </a:p>
          <a:p>
            <a:pPr algn="just"/>
            <a:endParaRPr lang="fr-FR" sz="2000" dirty="0">
              <a:solidFill>
                <a:srgbClr val="2B2B2B"/>
              </a:solidFill>
            </a:endParaRPr>
          </a:p>
          <a:p>
            <a:pPr algn="just"/>
            <a:r>
              <a:rPr lang="fr-FR" sz="2000" b="0" i="0" dirty="0">
                <a:solidFill>
                  <a:srgbClr val="2B2B2B"/>
                </a:solidFill>
                <a:effectLst/>
              </a:rPr>
              <a:t>-Le niveau d’expertise des testeurs est bas, cela augment significativement le temps de préparation et exécution: </a:t>
            </a:r>
            <a:r>
              <a:rPr lang="fr-FR" sz="2000" dirty="0">
                <a:solidFill>
                  <a:srgbClr val="2B2B2B"/>
                </a:solidFill>
              </a:rPr>
              <a:t>coefficient à 3</a:t>
            </a:r>
            <a:endParaRPr lang="fr-FR" sz="2000" b="0" i="0" dirty="0">
              <a:solidFill>
                <a:srgbClr val="2B2B2B"/>
              </a:solidFill>
              <a:effectLst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E7BA6F8-EA0E-56F4-F297-2CE2A6493A84}"/>
              </a:ext>
            </a:extLst>
          </p:cNvPr>
          <p:cNvSpPr txBox="1"/>
          <p:nvPr/>
        </p:nvSpPr>
        <p:spPr>
          <a:xfrm>
            <a:off x="459025" y="3384371"/>
            <a:ext cx="999438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000" b="0" i="0" dirty="0">
                <a:solidFill>
                  <a:srgbClr val="2B2B2B"/>
                </a:solidFill>
                <a:effectLst/>
              </a:rPr>
              <a:t>2) </a:t>
            </a:r>
            <a:r>
              <a:rPr lang="fr-FR" sz="2000" b="0" i="0" dirty="0" err="1">
                <a:solidFill>
                  <a:srgbClr val="2B2B2B"/>
                </a:solidFill>
                <a:effectLst/>
              </a:rPr>
              <a:t>Ré-évaluation</a:t>
            </a:r>
            <a:r>
              <a:rPr lang="fr-FR" sz="2000" b="0" i="0" dirty="0">
                <a:solidFill>
                  <a:srgbClr val="2B2B2B"/>
                </a:solidFill>
                <a:effectLst/>
              </a:rPr>
              <a:t> du risque </a:t>
            </a:r>
          </a:p>
          <a:p>
            <a:pPr marL="285750" indent="-285750" algn="just">
              <a:buFontTx/>
              <a:buChar char="-"/>
            </a:pPr>
            <a:r>
              <a:rPr lang="fr-FR" sz="2000" b="0" i="0" dirty="0">
                <a:solidFill>
                  <a:srgbClr val="2B2B2B"/>
                </a:solidFill>
                <a:effectLst/>
              </a:rPr>
              <a:t>Importance métier: haut, </a:t>
            </a:r>
            <a:r>
              <a:rPr lang="fr-FR" sz="2000" b="0" i="0" dirty="0" err="1">
                <a:solidFill>
                  <a:srgbClr val="2B2B2B"/>
                </a:solidFill>
                <a:effectLst/>
              </a:rPr>
              <a:t>coeff</a:t>
            </a:r>
            <a:r>
              <a:rPr lang="fr-FR" sz="2000" b="0" i="0" dirty="0">
                <a:solidFill>
                  <a:srgbClr val="2B2B2B"/>
                </a:solidFill>
                <a:effectLst/>
              </a:rPr>
              <a:t> 2</a:t>
            </a:r>
          </a:p>
          <a:p>
            <a:pPr marL="285750" indent="-285750" algn="just">
              <a:buFontTx/>
              <a:buChar char="-"/>
            </a:pPr>
            <a:r>
              <a:rPr lang="fr-FR" sz="2000" b="0" i="0" dirty="0">
                <a:solidFill>
                  <a:srgbClr val="2B2B2B"/>
                </a:solidFill>
                <a:effectLst/>
              </a:rPr>
              <a:t>Complexité fonctionnelle: moyenne, </a:t>
            </a:r>
            <a:r>
              <a:rPr lang="fr-FR" sz="2000" b="0" i="0" dirty="0" err="1">
                <a:solidFill>
                  <a:srgbClr val="2B2B2B"/>
                </a:solidFill>
                <a:effectLst/>
              </a:rPr>
              <a:t>coeff</a:t>
            </a:r>
            <a:r>
              <a:rPr lang="fr-FR" sz="2000" b="0" i="0" dirty="0">
                <a:solidFill>
                  <a:srgbClr val="2B2B2B"/>
                </a:solidFill>
                <a:effectLst/>
              </a:rPr>
              <a:t> 1</a:t>
            </a:r>
          </a:p>
          <a:p>
            <a:pPr marL="285750" indent="-285750" algn="just">
              <a:buFontTx/>
              <a:buChar char="-"/>
            </a:pPr>
            <a:r>
              <a:rPr lang="fr-FR" sz="2000" b="0" i="0" dirty="0">
                <a:solidFill>
                  <a:srgbClr val="2B2B2B"/>
                </a:solidFill>
                <a:effectLst/>
              </a:rPr>
              <a:t>Complexité technique</a:t>
            </a:r>
            <a:r>
              <a:rPr lang="fr-FR" sz="2000" dirty="0">
                <a:solidFill>
                  <a:srgbClr val="2B2B2B"/>
                </a:solidFill>
              </a:rPr>
              <a:t>: </a:t>
            </a:r>
            <a:r>
              <a:rPr lang="fr-FR" sz="2000" b="0" i="0" dirty="0">
                <a:solidFill>
                  <a:srgbClr val="2B2B2B"/>
                </a:solidFill>
                <a:effectLst/>
              </a:rPr>
              <a:t>moyenne, </a:t>
            </a:r>
            <a:r>
              <a:rPr lang="fr-FR" sz="2000" b="0" i="0" dirty="0" err="1">
                <a:solidFill>
                  <a:srgbClr val="2B2B2B"/>
                </a:solidFill>
                <a:effectLst/>
              </a:rPr>
              <a:t>coeff</a:t>
            </a:r>
            <a:r>
              <a:rPr lang="fr-FR" sz="2000" b="0" i="0" dirty="0">
                <a:solidFill>
                  <a:srgbClr val="2B2B2B"/>
                </a:solidFill>
                <a:effectLst/>
              </a:rPr>
              <a:t> 1</a:t>
            </a:r>
            <a:endParaRPr lang="fr-FR" sz="2000" dirty="0">
              <a:solidFill>
                <a:srgbClr val="2B2B2B"/>
              </a:solidFill>
            </a:endParaRPr>
          </a:p>
          <a:p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B238EF1-5332-B262-D7F5-91E2B6A861BC}"/>
              </a:ext>
            </a:extLst>
          </p:cNvPr>
          <p:cNvSpPr txBox="1"/>
          <p:nvPr/>
        </p:nvSpPr>
        <p:spPr>
          <a:xfrm>
            <a:off x="325369" y="4861699"/>
            <a:ext cx="11529503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fr-FR" sz="2000" b="0" i="0" dirty="0">
                <a:solidFill>
                  <a:srgbClr val="2B2B2B"/>
                </a:solidFill>
                <a:effectLst/>
              </a:rPr>
              <a:t>3) Modification de la stratégie de test : Modifier l’effort de test ( approches, couverture, profondeur de test..)</a:t>
            </a:r>
          </a:p>
          <a:p>
            <a:pPr algn="just"/>
            <a:r>
              <a:rPr lang="fr-FR" sz="2000" dirty="0">
                <a:solidFill>
                  <a:srgbClr val="2B2B2B"/>
                </a:solidFill>
              </a:rPr>
              <a:t>-Comme l’</a:t>
            </a:r>
            <a:r>
              <a:rPr lang="fr-FR" sz="2000" dirty="0" err="1">
                <a:solidFill>
                  <a:srgbClr val="2B2B2B"/>
                </a:solidFill>
              </a:rPr>
              <a:t>estimiter</a:t>
            </a:r>
            <a:r>
              <a:rPr lang="fr-FR" sz="2000" dirty="0">
                <a:solidFill>
                  <a:srgbClr val="2B2B2B"/>
                </a:solidFill>
              </a:rPr>
              <a:t> est nouveau </a:t>
            </a:r>
            <a:r>
              <a:rPr lang="fr-FR" sz="2000" dirty="0" err="1">
                <a:solidFill>
                  <a:srgbClr val="2B2B2B"/>
                </a:solidFill>
              </a:rPr>
              <a:t>coeff</a:t>
            </a:r>
            <a:r>
              <a:rPr lang="fr-FR" sz="2000" dirty="0">
                <a:solidFill>
                  <a:srgbClr val="2B2B2B"/>
                </a:solidFill>
              </a:rPr>
              <a:t> 2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1A9437A-6A86-C4DA-C38B-1D546D177456}"/>
              </a:ext>
            </a:extLst>
          </p:cNvPr>
          <p:cNvSpPr txBox="1"/>
          <p:nvPr/>
        </p:nvSpPr>
        <p:spPr>
          <a:xfrm>
            <a:off x="4023241" y="6079530"/>
            <a:ext cx="4133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0" i="0" dirty="0">
                <a:solidFill>
                  <a:srgbClr val="2B2B2B"/>
                </a:solidFill>
                <a:effectLst/>
              </a:rPr>
              <a:t>Coefficient final = </a:t>
            </a:r>
            <a:r>
              <a:rPr lang="fr-FR" sz="2000" dirty="0">
                <a:solidFill>
                  <a:srgbClr val="2B2B2B"/>
                </a:solidFill>
              </a:rPr>
              <a:t>0,8*3*2*1*1*2=9,6</a:t>
            </a:r>
            <a:endParaRPr lang="fr-FR" sz="2000" b="0" i="0" dirty="0">
              <a:solidFill>
                <a:srgbClr val="2B2B2B"/>
              </a:solidFill>
              <a:effectLst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F2EAAF5-7496-3813-1359-59F14654EDF7}"/>
              </a:ext>
            </a:extLst>
          </p:cNvPr>
          <p:cNvSpPr txBox="1"/>
          <p:nvPr/>
        </p:nvSpPr>
        <p:spPr>
          <a:xfrm>
            <a:off x="3983259" y="330200"/>
            <a:ext cx="39231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i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Ajuster l’estimation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3628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4">
            <a:extLst>
              <a:ext uri="{FF2B5EF4-FFF2-40B4-BE49-F238E27FC236}">
                <a16:creationId xmlns:a16="http://schemas.microsoft.com/office/drawing/2014/main" id="{01BFAA97-32DB-CBBF-C568-541DFA8B8F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126024"/>
              </p:ext>
            </p:extLst>
          </p:nvPr>
        </p:nvGraphicFramePr>
        <p:xfrm>
          <a:off x="3491719" y="3837570"/>
          <a:ext cx="4965959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5379">
                  <a:extLst>
                    <a:ext uri="{9D8B030D-6E8A-4147-A177-3AD203B41FA5}">
                      <a16:colId xmlns:a16="http://schemas.microsoft.com/office/drawing/2014/main" val="2396626648"/>
                    </a:ext>
                  </a:extLst>
                </a:gridCol>
                <a:gridCol w="2450580">
                  <a:extLst>
                    <a:ext uri="{9D8B030D-6E8A-4147-A177-3AD203B41FA5}">
                      <a16:colId xmlns:a16="http://schemas.microsoft.com/office/drawing/2014/main" val="2556524485"/>
                    </a:ext>
                  </a:extLst>
                </a:gridCol>
              </a:tblGrid>
              <a:tr h="334693"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FÉVRIER 2023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MARS 2023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403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 jours ouvrés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 jours ouvrés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791597"/>
                  </a:ext>
                </a:extLst>
              </a:tr>
            </a:tbl>
          </a:graphicData>
        </a:graphic>
      </p:graphicFrame>
      <p:sp>
        <p:nvSpPr>
          <p:cNvPr id="3" name="Flèche : bas 4">
            <a:extLst>
              <a:ext uri="{FF2B5EF4-FFF2-40B4-BE49-F238E27FC236}">
                <a16:creationId xmlns:a16="http://schemas.microsoft.com/office/drawing/2014/main" id="{0A828788-9FEF-4E13-103A-026D7BF9FCA8}"/>
              </a:ext>
            </a:extLst>
          </p:cNvPr>
          <p:cNvSpPr/>
          <p:nvPr/>
        </p:nvSpPr>
        <p:spPr>
          <a:xfrm>
            <a:off x="5557932" y="4945223"/>
            <a:ext cx="833534" cy="53184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Sous-titre 2">
            <a:extLst>
              <a:ext uri="{FF2B5EF4-FFF2-40B4-BE49-F238E27FC236}">
                <a16:creationId xmlns:a16="http://schemas.microsoft.com/office/drawing/2014/main" id="{D4250BA1-3484-8772-E4B4-0264CA7CA1EE}"/>
              </a:ext>
            </a:extLst>
          </p:cNvPr>
          <p:cNvSpPr txBox="1">
            <a:spLocks/>
          </p:cNvSpPr>
          <p:nvPr/>
        </p:nvSpPr>
        <p:spPr>
          <a:xfrm>
            <a:off x="1340495" y="5477068"/>
            <a:ext cx="9268409" cy="1107653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>
              <a:latin typeface="Arial" panose="020B0604020202020204" pitchFamily="34" charset="0"/>
            </a:endParaRPr>
          </a:p>
          <a:p>
            <a:r>
              <a:rPr lang="fr-FR" sz="5800" dirty="0"/>
              <a:t>TTC vous fera la campagne de tests en 28 jours soit entre le </a:t>
            </a:r>
            <a:r>
              <a:rPr lang="fr-FR" sz="5500" b="1" dirty="0"/>
              <a:t>01.02.2023 – 08.03.2023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014F2163-4FB8-C728-CA53-1F2740DEB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0495" y="1651006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fr-FR" b="1" dirty="0" err="1"/>
              <a:t>Total_jours</a:t>
            </a:r>
            <a:r>
              <a:rPr lang="fr-FR" b="1" dirty="0"/>
              <a:t> </a:t>
            </a:r>
            <a:r>
              <a:rPr lang="fr-FR" dirty="0"/>
              <a:t>= 22 jours * Coeff 9,6* </a:t>
            </a:r>
            <a:r>
              <a:rPr lang="fr-FR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0,9 des fonctionnalités</a:t>
            </a:r>
            <a:r>
              <a:rPr lang="fr-FR" dirty="0"/>
              <a:t> = 191 jours</a:t>
            </a:r>
          </a:p>
          <a:p>
            <a:endParaRPr lang="fr-FR" dirty="0"/>
          </a:p>
          <a:p>
            <a:r>
              <a:rPr lang="fr-FR" dirty="0"/>
              <a:t>Pour l’équipe de 7 personnes:</a:t>
            </a:r>
          </a:p>
          <a:p>
            <a:r>
              <a:rPr lang="fr-FR" b="1" i="0" dirty="0" err="1">
                <a:effectLst/>
              </a:rPr>
              <a:t>Jours_par_testeur</a:t>
            </a:r>
            <a:r>
              <a:rPr lang="fr-FR" b="1" i="0" dirty="0">
                <a:effectLst/>
              </a:rPr>
              <a:t> </a:t>
            </a:r>
            <a:r>
              <a:rPr lang="fr-FR" i="0" dirty="0">
                <a:effectLst/>
              </a:rPr>
              <a:t>= 191/7 =28 jours</a:t>
            </a:r>
          </a:p>
          <a:p>
            <a:endParaRPr lang="fr-FR" i="0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B1DBBE6-4097-6C15-5581-918EB1E8DF97}"/>
              </a:ext>
            </a:extLst>
          </p:cNvPr>
          <p:cNvSpPr txBox="1"/>
          <p:nvPr/>
        </p:nvSpPr>
        <p:spPr>
          <a:xfrm>
            <a:off x="4147129" y="510512"/>
            <a:ext cx="28216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Calcul Final</a:t>
            </a:r>
          </a:p>
        </p:txBody>
      </p:sp>
    </p:spTree>
    <p:extLst>
      <p:ext uri="{BB962C8B-B14F-4D97-AF65-F5344CB8AC3E}">
        <p14:creationId xmlns:p14="http://schemas.microsoft.com/office/powerpoint/2010/main" val="3148676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 build="p"/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B4A48332-23F5-BEEE-FC8A-6655D707C106}"/>
              </a:ext>
            </a:extLst>
          </p:cNvPr>
          <p:cNvSpPr txBox="1"/>
          <p:nvPr/>
        </p:nvSpPr>
        <p:spPr>
          <a:xfrm>
            <a:off x="500363" y="2828835"/>
            <a:ext cx="111912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Les nouveaux </a:t>
            </a:r>
            <a:r>
              <a:rPr lang="fr-FR" sz="44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TTCiens</a:t>
            </a:r>
            <a:r>
              <a:rPr lang="fr-FR" sz="4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vous remercie de votre écoute pour cette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093917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B8085F-0F1D-DB02-6261-38D1DFF8CA7A}"/>
              </a:ext>
            </a:extLst>
          </p:cNvPr>
          <p:cNvSpPr/>
          <p:nvPr/>
        </p:nvSpPr>
        <p:spPr>
          <a:xfrm>
            <a:off x="0" y="238309"/>
            <a:ext cx="1219200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200" b="1" i="1" u="sng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Partitionnement de l’applicatio</a:t>
            </a:r>
            <a:r>
              <a:rPr lang="fr-FR" sz="3200" b="1" i="1" u="sng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 en domaines fonctionnels</a:t>
            </a:r>
            <a:endParaRPr lang="fr-FR" sz="32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A6B6B0B-F1F5-A7E0-CC6A-F184B176A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27699"/>
            <a:ext cx="7772400" cy="559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9344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7E5581-34A7-2194-3151-E43DC569FB64}"/>
              </a:ext>
            </a:extLst>
          </p:cNvPr>
          <p:cNvSpPr/>
          <p:nvPr/>
        </p:nvSpPr>
        <p:spPr>
          <a:xfrm>
            <a:off x="0" y="238309"/>
            <a:ext cx="1219200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3200" b="1" i="1" u="sng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Rédaction de cas de tests sur l’outil de gestion de tickets Jira</a:t>
            </a:r>
            <a:endParaRPr lang="fr-FR" sz="32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081C1EC-C5B6-8201-ADDC-39193EC10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44" y="1767840"/>
            <a:ext cx="9216557" cy="4482509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B04F66AC-F38E-3259-3006-A6FB73FD18C7}"/>
              </a:ext>
            </a:extLst>
          </p:cNvPr>
          <p:cNvSpPr txBox="1"/>
          <p:nvPr/>
        </p:nvSpPr>
        <p:spPr>
          <a:xfrm>
            <a:off x="9674352" y="3039598"/>
            <a:ext cx="22799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Ici, le </a:t>
            </a:r>
            <a:r>
              <a:rPr lang="fr-FR" sz="2000" dirty="0" err="1"/>
              <a:t>backlog</a:t>
            </a:r>
            <a:r>
              <a:rPr lang="fr-FR" sz="2000" dirty="0"/>
              <a:t> nous donne un aperçu de tous les Epics et du Sprint crée avec les différents cas de test</a:t>
            </a:r>
          </a:p>
        </p:txBody>
      </p:sp>
    </p:spTree>
    <p:extLst>
      <p:ext uri="{BB962C8B-B14F-4D97-AF65-F5344CB8AC3E}">
        <p14:creationId xmlns:p14="http://schemas.microsoft.com/office/powerpoint/2010/main" val="16025396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A5CE957-4078-9EE1-7CAD-58BC87D6D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91" y="1658113"/>
            <a:ext cx="9377586" cy="459028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3C4F98A-9638-1F35-3792-6DFB56956EF4}"/>
              </a:ext>
            </a:extLst>
          </p:cNvPr>
          <p:cNvSpPr txBox="1"/>
          <p:nvPr/>
        </p:nvSpPr>
        <p:spPr>
          <a:xfrm>
            <a:off x="209997" y="609599"/>
            <a:ext cx="119739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Ici, le </a:t>
            </a:r>
            <a:r>
              <a:rPr lang="fr-FR" sz="2000" dirty="0" err="1"/>
              <a:t>board</a:t>
            </a:r>
            <a:r>
              <a:rPr lang="fr-FR" sz="2000" dirty="0"/>
              <a:t> nous permet tout simplement de visualiser quels cas de test est à faire, en cours, effectuer ou en test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3E3F538-5015-DC6D-67AE-CAC702C162D3}"/>
              </a:ext>
            </a:extLst>
          </p:cNvPr>
          <p:cNvSpPr txBox="1"/>
          <p:nvPr/>
        </p:nvSpPr>
        <p:spPr>
          <a:xfrm>
            <a:off x="9912096" y="3291537"/>
            <a:ext cx="20862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Nous avons mis les 4 cas les plus pertinents à tester</a:t>
            </a:r>
          </a:p>
        </p:txBody>
      </p:sp>
    </p:spTree>
    <p:extLst>
      <p:ext uri="{BB962C8B-B14F-4D97-AF65-F5344CB8AC3E}">
        <p14:creationId xmlns:p14="http://schemas.microsoft.com/office/powerpoint/2010/main" val="31665819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EC5794DB-DB95-5ED7-39BC-4D3328B10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655" y="1252788"/>
            <a:ext cx="10838689" cy="527144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B20C3BE-15BC-9F8E-2775-146D0C443628}"/>
              </a:ext>
            </a:extLst>
          </p:cNvPr>
          <p:cNvSpPr txBox="1"/>
          <p:nvPr/>
        </p:nvSpPr>
        <p:spPr>
          <a:xfrm>
            <a:off x="1334567" y="544449"/>
            <a:ext cx="95228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Le </a:t>
            </a:r>
            <a:r>
              <a:rPr lang="fr-FR" sz="2000" dirty="0" err="1"/>
              <a:t>Testing</a:t>
            </a:r>
            <a:r>
              <a:rPr lang="fr-FR" sz="2000" dirty="0"/>
              <a:t> </a:t>
            </a:r>
            <a:r>
              <a:rPr lang="fr-FR" sz="2000" dirty="0" err="1"/>
              <a:t>Board</a:t>
            </a:r>
            <a:r>
              <a:rPr lang="fr-FR" sz="2000" dirty="0"/>
              <a:t> de </a:t>
            </a:r>
            <a:r>
              <a:rPr lang="fr-FR" sz="2000" dirty="0" err="1"/>
              <a:t>Xray</a:t>
            </a:r>
            <a:r>
              <a:rPr lang="fr-FR" sz="2000" dirty="0"/>
              <a:t> nous permet de regrouper dans des dossiers les différentes Epics</a:t>
            </a:r>
          </a:p>
        </p:txBody>
      </p:sp>
    </p:spTree>
    <p:extLst>
      <p:ext uri="{BB962C8B-B14F-4D97-AF65-F5344CB8AC3E}">
        <p14:creationId xmlns:p14="http://schemas.microsoft.com/office/powerpoint/2010/main" val="28358547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9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ADD8C36-6BFF-61D3-4E60-D45B38961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08" y="1328928"/>
            <a:ext cx="11285246" cy="517276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E982ADF-1664-9A92-0C71-3D2777AFC04E}"/>
              </a:ext>
            </a:extLst>
          </p:cNvPr>
          <p:cNvSpPr txBox="1"/>
          <p:nvPr/>
        </p:nvSpPr>
        <p:spPr>
          <a:xfrm>
            <a:off x="475488" y="585216"/>
            <a:ext cx="44296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Les cas de tests ont été écrits en </a:t>
            </a:r>
            <a:r>
              <a:rPr lang="fr-FR" sz="2000" dirty="0" err="1"/>
              <a:t>Gherkin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143652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Thème Office 2013 –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 2013 –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9111</TotalTime>
  <Words>1096</Words>
  <Application>Microsoft Macintosh PowerPoint</Application>
  <PresentationFormat>Grand écran</PresentationFormat>
  <Paragraphs>157</Paragraphs>
  <Slides>44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44</vt:i4>
      </vt:variant>
    </vt:vector>
  </HeadingPairs>
  <TitlesOfParts>
    <vt:vector size="52" baseType="lpstr">
      <vt:lpstr>Arial</vt:lpstr>
      <vt:lpstr>BODONI 72 SMALLCAPS BOOK</vt:lpstr>
      <vt:lpstr>Calibri</vt:lpstr>
      <vt:lpstr>Calibri Light</vt:lpstr>
      <vt:lpstr>Courier New</vt:lpstr>
      <vt:lpstr>ui-monospace</vt:lpstr>
      <vt:lpstr>Wingdings</vt:lpstr>
      <vt:lpstr>Thème Office 2013 – 2022</vt:lpstr>
      <vt:lpstr>Projet Final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Final</dc:title>
  <dc:creator>Jordan Toledano</dc:creator>
  <cp:lastModifiedBy>Jordan Toledano</cp:lastModifiedBy>
  <cp:revision>13</cp:revision>
  <dcterms:created xsi:type="dcterms:W3CDTF">2023-01-25T00:34:10Z</dcterms:created>
  <dcterms:modified xsi:type="dcterms:W3CDTF">2023-01-31T08:25:15Z</dcterms:modified>
</cp:coreProperties>
</file>

<file path=docProps/thumbnail.jpeg>
</file>